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>
        <p:scale>
          <a:sx n="64" d="100"/>
          <a:sy n="64" d="100"/>
        </p:scale>
        <p:origin x="1218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188704151707058E-2"/>
          <c:y val="6.4747119985212015E-2"/>
          <c:w val="0.96371522052894076"/>
          <c:h val="0.756730912151706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EF-441F-ADB8-80834501D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EF-441F-ADB8-80834501DD3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EF-441F-ADB8-80834501D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Hoja1!$C$56:$C$58</c:f>
              <c:strCache>
                <c:ptCount val="3"/>
                <c:pt idx="0">
                  <c:v>Accesibilidad total</c:v>
                </c:pt>
                <c:pt idx="1">
                  <c:v>Accesibilidad parcial</c:v>
                </c:pt>
                <c:pt idx="2">
                  <c:v>Accesibilidad nula</c:v>
                </c:pt>
              </c:strCache>
            </c:strRef>
          </c:cat>
          <c:val>
            <c:numRef>
              <c:f>Hoja1!$E$56:$E$58</c:f>
              <c:numCache>
                <c:formatCode>0%</c:formatCode>
                <c:ptCount val="3"/>
                <c:pt idx="0">
                  <c:v>2.3529411764705879E-2</c:v>
                </c:pt>
                <c:pt idx="1">
                  <c:v>0.94117647058823561</c:v>
                </c:pt>
                <c:pt idx="2">
                  <c:v>3.5294117647058851E-2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EF-441F-ADB8-80834501DD3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FFEF-441F-ADB8-80834501D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FFEF-441F-ADB8-80834501DD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FEF-441F-ADB8-80834501DD36}"/>
              </c:ext>
            </c:extLst>
          </c:dPt>
          <c:cat>
            <c:strRef>
              <c:f>Hoja1!$C$56:$C$58</c:f>
              <c:strCache>
                <c:ptCount val="3"/>
                <c:pt idx="0">
                  <c:v>Accesibilidad total</c:v>
                </c:pt>
                <c:pt idx="1">
                  <c:v>Accesibilidad parcial</c:v>
                </c:pt>
                <c:pt idx="2">
                  <c:v>Accesibilidad nula</c:v>
                </c:pt>
              </c:strCache>
            </c:strRef>
          </c:cat>
          <c:val>
            <c:numRef>
              <c:f>Hoja1!$E$56:$E$58</c:f>
              <c:numCache>
                <c:formatCode>0%</c:formatCode>
                <c:ptCount val="3"/>
                <c:pt idx="0">
                  <c:v>2.3529411764705879E-2</c:v>
                </c:pt>
                <c:pt idx="1">
                  <c:v>0.94117647058823561</c:v>
                </c:pt>
                <c:pt idx="2">
                  <c:v>3.5294117647058851E-2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FEF-441F-ADB8-80834501D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Y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43767666577489E-3"/>
          <c:y val="5.2977993135473453E-2"/>
          <c:w val="0.99753562323334222"/>
          <c:h val="0.788315621386487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B4-4CAD-95CC-57F1BFE5AE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B4-4CAD-95CC-57F1BFE5A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B4-4CAD-95CC-57F1BFE5AE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Hoja1!$D$151:$D$153</c:f>
              <c:strCache>
                <c:ptCount val="3"/>
                <c:pt idx="0">
                  <c:v>Muy necesario</c:v>
                </c:pt>
                <c:pt idx="1">
                  <c:v>Poco necesario</c:v>
                </c:pt>
                <c:pt idx="2">
                  <c:v>Nada necesario </c:v>
                </c:pt>
              </c:strCache>
            </c:strRef>
          </c:cat>
          <c:val>
            <c:numRef>
              <c:f>Hoja1!$F$151:$F$153</c:f>
              <c:numCache>
                <c:formatCode>0%</c:formatCode>
                <c:ptCount val="3"/>
                <c:pt idx="0">
                  <c:v>0.87058823529411811</c:v>
                </c:pt>
                <c:pt idx="1">
                  <c:v>9.4117647058823528E-2</c:v>
                </c:pt>
                <c:pt idx="2">
                  <c:v>3.5294117647058851E-2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B4-4CAD-95CC-57F1BFE5AE0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9B4-4CAD-95CC-57F1BFE5AE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9B4-4CAD-95CC-57F1BFE5A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9B4-4CAD-95CC-57F1BFE5AE03}"/>
              </c:ext>
            </c:extLst>
          </c:dPt>
          <c:cat>
            <c:strRef>
              <c:f>Hoja1!$D$151:$D$153</c:f>
              <c:strCache>
                <c:ptCount val="3"/>
                <c:pt idx="0">
                  <c:v>Muy necesario</c:v>
                </c:pt>
                <c:pt idx="1">
                  <c:v>Poco necesario</c:v>
                </c:pt>
                <c:pt idx="2">
                  <c:v>Nada necesario </c:v>
                </c:pt>
              </c:strCache>
            </c:strRef>
          </c:cat>
          <c:val>
            <c:numRef>
              <c:f>Hoja1!$F$151:$F$153</c:f>
              <c:numCache>
                <c:formatCode>0%</c:formatCode>
                <c:ptCount val="3"/>
                <c:pt idx="0">
                  <c:v>0.87058823529411811</c:v>
                </c:pt>
                <c:pt idx="1">
                  <c:v>9.4117647058823528E-2</c:v>
                </c:pt>
                <c:pt idx="2">
                  <c:v>3.5294117647058851E-2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9B4-4CAD-95CC-57F1BFE5A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Y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5765913131826419E-2"/>
          <c:w val="1"/>
          <c:h val="0.5647370031660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65-461B-B4F1-89E251D52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65-461B-B4F1-89E251D52F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65-461B-B4F1-89E251D52F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65-461B-B4F1-89E251D52F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65-461B-B4F1-89E251D52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65-461B-B4F1-89E251D52F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B65-461B-B4F1-89E251D52F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B65-461B-B4F1-89E251D52F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B65-461B-B4F1-89E251D52F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B65-461B-B4F1-89E251D52FB8}"/>
              </c:ext>
            </c:extLst>
          </c:dPt>
          <c:dLbls>
            <c:dLbl>
              <c:idx val="8"/>
              <c:layout>
                <c:manualLayout>
                  <c:x val="5.9666241044193803E-2"/>
                  <c:y val="-0.11267364283803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B65-461B-B4F1-89E251D52FB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B65-461B-B4F1-89E251D52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Hoja1!$D$170:$D$179</c:f>
              <c:strCache>
                <c:ptCount val="10"/>
                <c:pt idx="0">
                  <c:v> Veredas</c:v>
                </c:pt>
                <c:pt idx="1">
                  <c:v>Estacionamiento diferenciado</c:v>
                </c:pt>
                <c:pt idx="2">
                  <c:v>Rampas en la entrada </c:v>
                </c:pt>
                <c:pt idx="3">
                  <c:v>Escaleras adecuadas</c:v>
                </c:pt>
                <c:pt idx="4">
                  <c:v>Baños adaptados</c:v>
                </c:pt>
                <c:pt idx="5">
                  <c:v>Puertas accesibles </c:v>
                </c:pt>
                <c:pt idx="6">
                  <c:v>Aulas con espacio</c:v>
                </c:pt>
                <c:pt idx="7">
                  <c:v>Carteles señalizados</c:v>
                </c:pt>
                <c:pt idx="8">
                  <c:v>Barandas de seguridad</c:v>
                </c:pt>
                <c:pt idx="9">
                  <c:v>Todos</c:v>
                </c:pt>
              </c:strCache>
            </c:strRef>
          </c:cat>
          <c:val>
            <c:numRef>
              <c:f>Hoja1!$F$170:$F$179</c:f>
              <c:numCache>
                <c:formatCode>0%</c:formatCode>
                <c:ptCount val="10"/>
                <c:pt idx="0">
                  <c:v>5.8823529411764705E-2</c:v>
                </c:pt>
                <c:pt idx="1">
                  <c:v>4.7058823529411799E-2</c:v>
                </c:pt>
                <c:pt idx="2">
                  <c:v>0.11764705882352942</c:v>
                </c:pt>
                <c:pt idx="3">
                  <c:v>0.10588235294117652</c:v>
                </c:pt>
                <c:pt idx="4">
                  <c:v>8.2352941176470684E-2</c:v>
                </c:pt>
                <c:pt idx="5">
                  <c:v>0.12941176470588239</c:v>
                </c:pt>
                <c:pt idx="6">
                  <c:v>0.14117647058823529</c:v>
                </c:pt>
                <c:pt idx="7">
                  <c:v>7.0588235294117674E-2</c:v>
                </c:pt>
                <c:pt idx="8">
                  <c:v>3.5294117647058851E-2</c:v>
                </c:pt>
                <c:pt idx="9">
                  <c:v>0.31764705882352923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65-461B-B4F1-89E251D52FB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DB65-461B-B4F1-89E251D52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DB65-461B-B4F1-89E251D52F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DB65-461B-B4F1-89E251D52F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DB65-461B-B4F1-89E251D52F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DB65-461B-B4F1-89E251D52F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DB65-461B-B4F1-89E251D52F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DB65-461B-B4F1-89E251D52F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DB65-461B-B4F1-89E251D52F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DB65-461B-B4F1-89E251D52F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DB65-461B-B4F1-89E251D52FB8}"/>
              </c:ext>
            </c:extLst>
          </c:dPt>
          <c:cat>
            <c:strRef>
              <c:f>Hoja1!$D$170:$D$179</c:f>
              <c:strCache>
                <c:ptCount val="10"/>
                <c:pt idx="0">
                  <c:v> Veredas</c:v>
                </c:pt>
                <c:pt idx="1">
                  <c:v>Estacionamiento diferenciado</c:v>
                </c:pt>
                <c:pt idx="2">
                  <c:v>Rampas en la entrada </c:v>
                </c:pt>
                <c:pt idx="3">
                  <c:v>Escaleras adecuadas</c:v>
                </c:pt>
                <c:pt idx="4">
                  <c:v>Baños adaptados</c:v>
                </c:pt>
                <c:pt idx="5">
                  <c:v>Puertas accesibles </c:v>
                </c:pt>
                <c:pt idx="6">
                  <c:v>Aulas con espacio</c:v>
                </c:pt>
                <c:pt idx="7">
                  <c:v>Carteles señalizados</c:v>
                </c:pt>
                <c:pt idx="8">
                  <c:v>Barandas de seguridad</c:v>
                </c:pt>
                <c:pt idx="9">
                  <c:v>Todos</c:v>
                </c:pt>
              </c:strCache>
            </c:strRef>
          </c:cat>
          <c:val>
            <c:numRef>
              <c:f>Hoja1!$F$170:$F$179</c:f>
              <c:numCache>
                <c:formatCode>0%</c:formatCode>
                <c:ptCount val="10"/>
                <c:pt idx="0">
                  <c:v>5.8823529411764705E-2</c:v>
                </c:pt>
                <c:pt idx="1">
                  <c:v>4.7058823529411799E-2</c:v>
                </c:pt>
                <c:pt idx="2">
                  <c:v>0.11764705882352942</c:v>
                </c:pt>
                <c:pt idx="3">
                  <c:v>0.10588235294117652</c:v>
                </c:pt>
                <c:pt idx="4">
                  <c:v>8.2352941176470684E-2</c:v>
                </c:pt>
                <c:pt idx="5">
                  <c:v>0.12941176470588239</c:v>
                </c:pt>
                <c:pt idx="6">
                  <c:v>0.14117647058823529</c:v>
                </c:pt>
                <c:pt idx="7">
                  <c:v>7.0588235294117674E-2</c:v>
                </c:pt>
                <c:pt idx="8">
                  <c:v>3.5294117647058851E-2</c:v>
                </c:pt>
                <c:pt idx="9">
                  <c:v>0.31764705882352923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DB65-461B-B4F1-89E251D5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894055472795631E-2"/>
          <c:y val="0.66068103747374662"/>
          <c:w val="0.92123891608143582"/>
          <c:h val="0.31913732781384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Y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EAC24-582E-4974-8CE3-D157017ED024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A705B219-E7C7-4157-AFE6-B839FF4876E4}">
      <dgm:prSet phldrT="[Texto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El tipo de estudio:   no experimental</a:t>
          </a:r>
          <a:r>
            <a:rPr lang="es-ES" sz="1500" dirty="0" smtClean="0"/>
            <a:t>.</a:t>
          </a:r>
          <a:endParaRPr lang="es-ES" sz="1500" dirty="0"/>
        </a:p>
      </dgm:t>
    </dgm:pt>
    <dgm:pt modelId="{D8EBF27B-B8BE-400A-B149-74AA24FB3B33}" type="parTrans" cxnId="{0648F55B-14FF-48B0-B066-8572FBFC68C1}">
      <dgm:prSet/>
      <dgm:spPr/>
      <dgm:t>
        <a:bodyPr/>
        <a:lstStyle/>
        <a:p>
          <a:endParaRPr lang="es-ES"/>
        </a:p>
      </dgm:t>
    </dgm:pt>
    <dgm:pt modelId="{6FC0086A-6A09-42D8-A65F-E50FF0B09013}" type="sibTrans" cxnId="{0648F55B-14FF-48B0-B066-8572FBFC68C1}">
      <dgm:prSet/>
      <dgm:spPr/>
      <dgm:t>
        <a:bodyPr/>
        <a:lstStyle/>
        <a:p>
          <a:endParaRPr lang="es-ES"/>
        </a:p>
      </dgm:t>
    </dgm:pt>
    <dgm:pt modelId="{07AAC916-E064-473E-B16E-338ABA3AA7DD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Descriptivo: </a:t>
          </a:r>
        </a:p>
        <a:p>
          <a:pPr algn="l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Teniendo en cuenta la relación de</a:t>
          </a:r>
          <a:b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los resultados obtenidos, los objetivos y la teoría analizada.</a:t>
          </a:r>
          <a:b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0220B-411F-4174-AAE5-3EDCC8497522}" type="parTrans" cxnId="{EA5FB221-E58D-4182-82BA-39D4A211E648}">
      <dgm:prSet/>
      <dgm:spPr/>
      <dgm:t>
        <a:bodyPr/>
        <a:lstStyle/>
        <a:p>
          <a:endParaRPr lang="es-ES"/>
        </a:p>
      </dgm:t>
    </dgm:pt>
    <dgm:pt modelId="{5E535CA5-266E-4DF5-B318-53B707029E67}" type="sibTrans" cxnId="{EA5FB221-E58D-4182-82BA-39D4A211E648}">
      <dgm:prSet/>
      <dgm:spPr/>
      <dgm:t>
        <a:bodyPr/>
        <a:lstStyle/>
        <a:p>
          <a:endParaRPr lang="es-ES"/>
        </a:p>
      </dgm:t>
    </dgm:pt>
    <dgm:pt modelId="{9A109274-46A4-421B-A31E-185B0FD8CC70}">
      <dgm:prSet phldrT="[Texto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Según ocurrencia de los hechos: Transversal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38C84-B96C-461C-B30F-0DD1E330365A}" type="parTrans" cxnId="{694FCC00-D8F1-448F-B7EC-4E6022034C4B}">
      <dgm:prSet/>
      <dgm:spPr/>
      <dgm:t>
        <a:bodyPr/>
        <a:lstStyle/>
        <a:p>
          <a:endParaRPr lang="es-ES"/>
        </a:p>
      </dgm:t>
    </dgm:pt>
    <dgm:pt modelId="{6AA19955-BE7E-45FB-A66C-B891B8862023}" type="sibTrans" cxnId="{694FCC00-D8F1-448F-B7EC-4E6022034C4B}">
      <dgm:prSet/>
      <dgm:spPr/>
      <dgm:t>
        <a:bodyPr/>
        <a:lstStyle/>
        <a:p>
          <a:endParaRPr lang="es-ES"/>
        </a:p>
      </dgm:t>
    </dgm:pt>
    <dgm:pt modelId="{4FAC352D-450C-4735-8D6D-893C94AE6FD2}">
      <dgm:prSet phldrT="[Texto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El universo estuvo conformado por Directores de las Instituciones, docentes de grado y personal administrativo.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2E5D1-2C55-4CE7-A952-EDC530637CD0}" type="parTrans" cxnId="{52BB3D9F-9781-471E-A265-9E1AA679FD56}">
      <dgm:prSet/>
      <dgm:spPr/>
      <dgm:t>
        <a:bodyPr/>
        <a:lstStyle/>
        <a:p>
          <a:endParaRPr lang="es-ES"/>
        </a:p>
      </dgm:t>
    </dgm:pt>
    <dgm:pt modelId="{83A51088-579F-4D26-999E-159A95F1E132}" type="sibTrans" cxnId="{52BB3D9F-9781-471E-A265-9E1AA679FD56}">
      <dgm:prSet/>
      <dgm:spPr/>
      <dgm:t>
        <a:bodyPr/>
        <a:lstStyle/>
        <a:p>
          <a:endParaRPr lang="es-ES"/>
        </a:p>
      </dgm:t>
    </dgm:pt>
    <dgm:pt modelId="{30F822A4-6A09-4E63-8688-08739275F73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realizaron encuestas y entrevista.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EA91D-6E15-454C-A30C-63550E6BCAC1}" type="parTrans" cxnId="{9BA21F10-B641-4AA7-B707-67CDB352DF6B}">
      <dgm:prSet/>
      <dgm:spPr/>
      <dgm:t>
        <a:bodyPr/>
        <a:lstStyle/>
        <a:p>
          <a:endParaRPr lang="es-ES"/>
        </a:p>
      </dgm:t>
    </dgm:pt>
    <dgm:pt modelId="{B52B3CF4-1760-4C1D-A4C8-F60858E3BF88}" type="sibTrans" cxnId="{9BA21F10-B641-4AA7-B707-67CDB352DF6B}">
      <dgm:prSet/>
      <dgm:spPr/>
      <dgm:t>
        <a:bodyPr/>
        <a:lstStyle/>
        <a:p>
          <a:endParaRPr lang="es-ES"/>
        </a:p>
      </dgm:t>
    </dgm:pt>
    <dgm:pt modelId="{CC80553C-5082-4A29-803C-8F0B5B7D8082}" type="pres">
      <dgm:prSet presAssocID="{C0AEAC24-582E-4974-8CE3-D157017ED024}" presName="Name0" presStyleCnt="0">
        <dgm:presLayoutVars>
          <dgm:dir/>
          <dgm:resizeHandles val="exact"/>
        </dgm:presLayoutVars>
      </dgm:prSet>
      <dgm:spPr/>
    </dgm:pt>
    <dgm:pt modelId="{D17CD6EA-FE63-4040-8A09-D0FCDE2AEEF2}" type="pres">
      <dgm:prSet presAssocID="{C0AEAC24-582E-4974-8CE3-D157017ED024}" presName="cycle" presStyleCnt="0"/>
      <dgm:spPr/>
    </dgm:pt>
    <dgm:pt modelId="{650333F1-02DD-49C2-AEAA-A088E2D76647}" type="pres">
      <dgm:prSet presAssocID="{A705B219-E7C7-4157-AFE6-B839FF4876E4}" presName="nodeFirstNode" presStyleLbl="node1" presStyleIdx="0" presStyleCnt="5" custRadScaleRad="114372" custRadScaleInc="4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CB003-F3A2-46AE-BDF1-E3CABBF83088}" type="pres">
      <dgm:prSet presAssocID="{6FC0086A-6A09-42D8-A65F-E50FF0B09013}" presName="sibTransFirstNode" presStyleLbl="bgShp" presStyleIdx="0" presStyleCnt="1"/>
      <dgm:spPr/>
    </dgm:pt>
    <dgm:pt modelId="{B3CDB17D-14E4-41AD-ABC4-820253959C70}" type="pres">
      <dgm:prSet presAssocID="{07AAC916-E064-473E-B16E-338ABA3AA7DD}" presName="nodeFollowingNodes" presStyleLbl="node1" presStyleIdx="1" presStyleCnt="5" custScaleX="120396" custScaleY="136951" custRadScaleRad="148152" custRadScaleInc="8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12668-A8C0-4DF1-A789-87A77FD2986B}" type="pres">
      <dgm:prSet presAssocID="{9A109274-46A4-421B-A31E-185B0FD8CC70}" presName="nodeFollowingNodes" presStyleLbl="node1" presStyleIdx="2" presStyleCnt="5" custRadScaleRad="132265" custRadScaleInc="-26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884E90-1716-43DF-9BD6-81B98E462DBE}" type="pres">
      <dgm:prSet presAssocID="{4FAC352D-450C-4735-8D6D-893C94AE6FD2}" presName="nodeFollowingNodes" presStyleLbl="node1" presStyleIdx="3" presStyleCnt="5" custScaleX="127063" custScaleY="110825" custRadScaleRad="133260" custRadScaleInc="271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BE2B0-747E-4ADC-9A20-71409D7EDBBB}" type="pres">
      <dgm:prSet presAssocID="{30F822A4-6A09-4E63-8688-08739275F738}" presName="nodeFollowingNodes" presStyleLbl="node1" presStyleIdx="4" presStyleCnt="5" custRadScaleRad="132966" custRadScaleInc="-1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BB3D9F-9781-471E-A265-9E1AA679FD56}" srcId="{C0AEAC24-582E-4974-8CE3-D157017ED024}" destId="{4FAC352D-450C-4735-8D6D-893C94AE6FD2}" srcOrd="3" destOrd="0" parTransId="{4A22E5D1-2C55-4CE7-A952-EDC530637CD0}" sibTransId="{83A51088-579F-4D26-999E-159A95F1E132}"/>
    <dgm:cxn modelId="{BACA9E32-80AD-463F-9393-B38E27CA6E8E}" type="presOf" srcId="{C0AEAC24-582E-4974-8CE3-D157017ED024}" destId="{CC80553C-5082-4A29-803C-8F0B5B7D8082}" srcOrd="0" destOrd="0" presId="urn:microsoft.com/office/officeart/2005/8/layout/cycle3"/>
    <dgm:cxn modelId="{035D7BF5-01AF-4B17-8905-E77E8CF32F8C}" type="presOf" srcId="{9A109274-46A4-421B-A31E-185B0FD8CC70}" destId="{4FF12668-A8C0-4DF1-A789-87A77FD2986B}" srcOrd="0" destOrd="0" presId="urn:microsoft.com/office/officeart/2005/8/layout/cycle3"/>
    <dgm:cxn modelId="{125B9F68-7B8F-4D62-9901-03302CA04C66}" type="presOf" srcId="{6FC0086A-6A09-42D8-A65F-E50FF0B09013}" destId="{2ADCB003-F3A2-46AE-BDF1-E3CABBF83088}" srcOrd="0" destOrd="0" presId="urn:microsoft.com/office/officeart/2005/8/layout/cycle3"/>
    <dgm:cxn modelId="{9BA21F10-B641-4AA7-B707-67CDB352DF6B}" srcId="{C0AEAC24-582E-4974-8CE3-D157017ED024}" destId="{30F822A4-6A09-4E63-8688-08739275F738}" srcOrd="4" destOrd="0" parTransId="{3FFEA91D-6E15-454C-A30C-63550E6BCAC1}" sibTransId="{B52B3CF4-1760-4C1D-A4C8-F60858E3BF88}"/>
    <dgm:cxn modelId="{CE708FA3-9635-4CEB-91D7-8A4D7B65BE57}" type="presOf" srcId="{30F822A4-6A09-4E63-8688-08739275F738}" destId="{FBABE2B0-747E-4ADC-9A20-71409D7EDBBB}" srcOrd="0" destOrd="0" presId="urn:microsoft.com/office/officeart/2005/8/layout/cycle3"/>
    <dgm:cxn modelId="{0648F55B-14FF-48B0-B066-8572FBFC68C1}" srcId="{C0AEAC24-582E-4974-8CE3-D157017ED024}" destId="{A705B219-E7C7-4157-AFE6-B839FF4876E4}" srcOrd="0" destOrd="0" parTransId="{D8EBF27B-B8BE-400A-B149-74AA24FB3B33}" sibTransId="{6FC0086A-6A09-42D8-A65F-E50FF0B09013}"/>
    <dgm:cxn modelId="{694FCC00-D8F1-448F-B7EC-4E6022034C4B}" srcId="{C0AEAC24-582E-4974-8CE3-D157017ED024}" destId="{9A109274-46A4-421B-A31E-185B0FD8CC70}" srcOrd="2" destOrd="0" parTransId="{5CE38C84-B96C-461C-B30F-0DD1E330365A}" sibTransId="{6AA19955-BE7E-45FB-A66C-B891B8862023}"/>
    <dgm:cxn modelId="{84E7F85B-14C3-43B4-A7ED-F8D558BDAD2D}" type="presOf" srcId="{4FAC352D-450C-4735-8D6D-893C94AE6FD2}" destId="{78884E90-1716-43DF-9BD6-81B98E462DBE}" srcOrd="0" destOrd="0" presId="urn:microsoft.com/office/officeart/2005/8/layout/cycle3"/>
    <dgm:cxn modelId="{9E4041DB-887E-499E-98B9-7FC6C0359F9D}" type="presOf" srcId="{07AAC916-E064-473E-B16E-338ABA3AA7DD}" destId="{B3CDB17D-14E4-41AD-ABC4-820253959C70}" srcOrd="0" destOrd="0" presId="urn:microsoft.com/office/officeart/2005/8/layout/cycle3"/>
    <dgm:cxn modelId="{EA5FB221-E58D-4182-82BA-39D4A211E648}" srcId="{C0AEAC24-582E-4974-8CE3-D157017ED024}" destId="{07AAC916-E064-473E-B16E-338ABA3AA7DD}" srcOrd="1" destOrd="0" parTransId="{22E0220B-411F-4174-AAE5-3EDCC8497522}" sibTransId="{5E535CA5-266E-4DF5-B318-53B707029E67}"/>
    <dgm:cxn modelId="{8EC279FB-B7C9-4276-8066-973008E8C0BB}" type="presOf" srcId="{A705B219-E7C7-4157-AFE6-B839FF4876E4}" destId="{650333F1-02DD-49C2-AEAA-A088E2D76647}" srcOrd="0" destOrd="0" presId="urn:microsoft.com/office/officeart/2005/8/layout/cycle3"/>
    <dgm:cxn modelId="{CD1AD552-907C-4C87-BAC5-C90A3E63A999}" type="presParOf" srcId="{CC80553C-5082-4A29-803C-8F0B5B7D8082}" destId="{D17CD6EA-FE63-4040-8A09-D0FCDE2AEEF2}" srcOrd="0" destOrd="0" presId="urn:microsoft.com/office/officeart/2005/8/layout/cycle3"/>
    <dgm:cxn modelId="{14E5246A-8A34-4F0A-96F6-4C205E89982F}" type="presParOf" srcId="{D17CD6EA-FE63-4040-8A09-D0FCDE2AEEF2}" destId="{650333F1-02DD-49C2-AEAA-A088E2D76647}" srcOrd="0" destOrd="0" presId="urn:microsoft.com/office/officeart/2005/8/layout/cycle3"/>
    <dgm:cxn modelId="{5877B1CC-FF3A-42D5-A0E1-8984EAF47FF1}" type="presParOf" srcId="{D17CD6EA-FE63-4040-8A09-D0FCDE2AEEF2}" destId="{2ADCB003-F3A2-46AE-BDF1-E3CABBF83088}" srcOrd="1" destOrd="0" presId="urn:microsoft.com/office/officeart/2005/8/layout/cycle3"/>
    <dgm:cxn modelId="{D7FAD82A-9323-403C-B8D9-775696B58544}" type="presParOf" srcId="{D17CD6EA-FE63-4040-8A09-D0FCDE2AEEF2}" destId="{B3CDB17D-14E4-41AD-ABC4-820253959C70}" srcOrd="2" destOrd="0" presId="urn:microsoft.com/office/officeart/2005/8/layout/cycle3"/>
    <dgm:cxn modelId="{745C3A28-95B4-4101-8139-446AC6E58510}" type="presParOf" srcId="{D17CD6EA-FE63-4040-8A09-D0FCDE2AEEF2}" destId="{4FF12668-A8C0-4DF1-A789-87A77FD2986B}" srcOrd="3" destOrd="0" presId="urn:microsoft.com/office/officeart/2005/8/layout/cycle3"/>
    <dgm:cxn modelId="{351985AA-418D-4B2B-AAC0-D3C87B6D6C80}" type="presParOf" srcId="{D17CD6EA-FE63-4040-8A09-D0FCDE2AEEF2}" destId="{78884E90-1716-43DF-9BD6-81B98E462DBE}" srcOrd="4" destOrd="0" presId="urn:microsoft.com/office/officeart/2005/8/layout/cycle3"/>
    <dgm:cxn modelId="{EFE71535-2651-409B-A1B6-50C9DF5DA043}" type="presParOf" srcId="{D17CD6EA-FE63-4040-8A09-D0FCDE2AEEF2}" destId="{FBABE2B0-747E-4ADC-9A20-71409D7EDBB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CB003-F3A2-46AE-BDF1-E3CABBF83088}">
      <dsp:nvSpPr>
        <dsp:cNvPr id="0" name=""/>
        <dsp:cNvSpPr/>
      </dsp:nvSpPr>
      <dsp:spPr>
        <a:xfrm>
          <a:off x="1141500" y="-45883"/>
          <a:ext cx="3923954" cy="3923954"/>
        </a:xfrm>
        <a:prstGeom prst="circularArrow">
          <a:avLst>
            <a:gd name="adj1" fmla="val 5544"/>
            <a:gd name="adj2" fmla="val 330680"/>
            <a:gd name="adj3" fmla="val 13813535"/>
            <a:gd name="adj4" fmla="val 1736311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333F1-02DD-49C2-AEAA-A088E2D76647}">
      <dsp:nvSpPr>
        <dsp:cNvPr id="0" name=""/>
        <dsp:cNvSpPr/>
      </dsp:nvSpPr>
      <dsp:spPr>
        <a:xfrm>
          <a:off x="2199703" y="-22972"/>
          <a:ext cx="1807550" cy="903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tipo de estudio:   no experimental</a:t>
          </a:r>
          <a:r>
            <a:rPr lang="es-ES" sz="1500" kern="1200" dirty="0" smtClean="0"/>
            <a:t>.</a:t>
          </a:r>
          <a:endParaRPr lang="es-ES" sz="1500" kern="1200" dirty="0"/>
        </a:p>
      </dsp:txBody>
      <dsp:txXfrm>
        <a:off x="2243822" y="21147"/>
        <a:ext cx="1719312" cy="815537"/>
      </dsp:txXfrm>
    </dsp:sp>
    <dsp:sp modelId="{B3CDB17D-14E4-41AD-ABC4-820253959C70}">
      <dsp:nvSpPr>
        <dsp:cNvPr id="0" name=""/>
        <dsp:cNvSpPr/>
      </dsp:nvSpPr>
      <dsp:spPr>
        <a:xfrm>
          <a:off x="4024556" y="939901"/>
          <a:ext cx="2176218" cy="1237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Descriptivo: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Teniendo en cuenta la relación de</a:t>
          </a:r>
          <a:b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resultados obtenidos, los objetivos y la teoría analizada.</a:t>
          </a:r>
          <a:b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977" y="1000322"/>
        <a:ext cx="2055376" cy="1116886"/>
      </dsp:txXfrm>
    </dsp:sp>
    <dsp:sp modelId="{4FF12668-A8C0-4DF1-A789-87A77FD2986B}">
      <dsp:nvSpPr>
        <dsp:cNvPr id="0" name=""/>
        <dsp:cNvSpPr/>
      </dsp:nvSpPr>
      <dsp:spPr>
        <a:xfrm>
          <a:off x="3840476" y="3023152"/>
          <a:ext cx="1807550" cy="903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Según ocurrencia de los hechos: Transversal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595" y="3067271"/>
        <a:ext cx="1719312" cy="815537"/>
      </dsp:txXfrm>
    </dsp:sp>
    <dsp:sp modelId="{78884E90-1716-43DF-9BD6-81B98E462DBE}">
      <dsp:nvSpPr>
        <dsp:cNvPr id="0" name=""/>
        <dsp:cNvSpPr/>
      </dsp:nvSpPr>
      <dsp:spPr>
        <a:xfrm>
          <a:off x="95249" y="2955189"/>
          <a:ext cx="2296727" cy="1001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universo estuvo conformado por Directores de las Instituciones, docentes de grado y personal administrativo.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143" y="3004083"/>
        <a:ext cx="2198939" cy="903820"/>
      </dsp:txXfrm>
    </dsp:sp>
    <dsp:sp modelId="{FBABE2B0-747E-4ADC-9A20-71409D7EDBBB}">
      <dsp:nvSpPr>
        <dsp:cNvPr id="0" name=""/>
        <dsp:cNvSpPr/>
      </dsp:nvSpPr>
      <dsp:spPr>
        <a:xfrm>
          <a:off x="0" y="990407"/>
          <a:ext cx="1807550" cy="903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realizaron encuestas y entrevista.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19" y="1034526"/>
        <a:ext cx="1719312" cy="81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639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268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921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804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24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2570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423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1539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84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24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489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2/11/2023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72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537473" y="4152341"/>
            <a:ext cx="5845628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edilicia de instituciones educativas de Villa Elisa en el marco de la inclusión, año 2022.</a:t>
            </a:r>
            <a:endParaRPr lang="es-PY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350" b="1" dirty="0"/>
          </a:p>
          <a:p>
            <a:pPr algn="ctr"/>
            <a:endParaRPr lang="es-PY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lang="es-PY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>
              <a:lnSpc>
                <a:spcPct val="150000"/>
              </a:lnSpc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Mgtr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Nery Estela Velázquez de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Macén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>
              <a:lnSpc>
                <a:spcPct val="150000"/>
              </a:lnSpc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Mgtr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Rosana Duré</a:t>
            </a:r>
          </a:p>
          <a:p>
            <a:pPr marL="714375"/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Institución </a:t>
            </a:r>
            <a:endParaRPr lang="es-P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1500" b="1" dirty="0">
                <a:latin typeface="Arial" panose="020B0604020202020204" pitchFamily="34" charset="0"/>
                <a:cs typeface="Arial" panose="020B0604020202020204" pitchFamily="34" charset="0"/>
              </a:rPr>
              <a:t>Instituto Superior Paraguayo de Tecnología y Ciencias de la Educación (ISPTCE)</a:t>
            </a:r>
            <a:endParaRPr lang="es-PY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sz="1350" dirty="0"/>
          </a:p>
          <a:p>
            <a:pPr algn="ctr"/>
            <a:endParaRPr lang="es-PY" sz="1350" dirty="0"/>
          </a:p>
        </p:txBody>
      </p:sp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4460" y="3083922"/>
            <a:ext cx="5478716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personas en condición de discapacidad están expuestas a</a:t>
            </a:r>
            <a:b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diferentes barreras físicas o arquitectónicas que impiden su acceso a</a:t>
            </a:r>
            <a:b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instalaciones y su participación en actividades físicas, ejercicio y deporte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endParaRPr lang="es-ES" sz="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dificulta obtener los beneficios que implica su práctica y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conduce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deterioro de su calidad de vida. Una escuela accesible es aquella que no presenta barreras físicas, pero tampoco comunicativas, a sus alumnos, profesores y trabajadores con discapacidad. </a:t>
            </a:r>
            <a:endParaRPr lang="es-ES" sz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endParaRPr lang="es-ES" sz="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Ley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5136 en su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 reza que la misma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“tiene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objeto establecer las acciones correspondientes para la creación de un modelo educativo inclusivo dentro del sistema regular, que remueva las barreras que limiten el aprendizaje y la participación, facilitando la accesibilidad de los alumnos con necesidades específicas de apoyo educativo por medio de recursos humanos calificados, tecnologías adaptativas y un diseño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universal”. </a:t>
            </a: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endParaRPr lang="es-ES" sz="5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actualidad se ve esta norma aún no se cumple en muchas instituciones, razón que motiva este estudio.</a:t>
            </a:r>
            <a:endParaRPr lang="es-P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05640" y="2082374"/>
            <a:ext cx="2829432" cy="849512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Introducción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1838965" y="7854524"/>
            <a:ext cx="2829432" cy="849512"/>
            <a:chOff x="1905640" y="2082374"/>
            <a:chExt cx="2829432" cy="84951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sp>
        <p:nvSpPr>
          <p:cNvPr id="11" name="Rectángulo 10"/>
          <p:cNvSpPr/>
          <p:nvPr/>
        </p:nvSpPr>
        <p:spPr>
          <a:xfrm>
            <a:off x="962024" y="8938042"/>
            <a:ext cx="534352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Determinar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accesibilidad a las diferentes dependencias de la institución para personas con discapacidad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física,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905640" y="2082374"/>
            <a:ext cx="2829432" cy="849512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Metodología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76674"/>
            <a:ext cx="2569369" cy="233362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08429542"/>
              </p:ext>
            </p:extLst>
          </p:nvPr>
        </p:nvGraphicFramePr>
        <p:xfrm>
          <a:off x="342900" y="3095624"/>
          <a:ext cx="6200775" cy="393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ángulo 7"/>
          <p:cNvSpPr/>
          <p:nvPr/>
        </p:nvSpPr>
        <p:spPr>
          <a:xfrm>
            <a:off x="800100" y="7740061"/>
            <a:ext cx="5581650" cy="2585323"/>
          </a:xfrm>
          <a:prstGeom prst="rect">
            <a:avLst/>
          </a:prstGeom>
          <a:ln w="44450">
            <a:solidFill>
              <a:srgbClr val="EE8640"/>
            </a:solidFill>
          </a:ln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Recolección de Datos 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recolección de datos se utilizaron programas informáticos que permitieron organizar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demostrar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resultados, utilizando la estadística descriptiva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La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 de datos a utilizada para el procesamiento de datos y</a:t>
            </a:r>
            <a:b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cálculos estadísticos fue la planilla electrónica Excel, en donde se expresaron por medio de frecuencias absolutas, es decir, número de casos y frecuencias relativas enunciadas en porcentajes.</a:t>
            </a:r>
            <a:endParaRPr lang="es-P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905640" y="2082374"/>
            <a:ext cx="2829432" cy="849512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Resultados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895350" y="3248025"/>
            <a:ext cx="5095875" cy="74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AR" sz="1500" b="1" dirty="0">
                <a:latin typeface="Arial" panose="020B0604020202020204" pitchFamily="34" charset="0"/>
                <a:ea typeface="Arial" panose="020B0604020202020204" pitchFamily="34" charset="0"/>
              </a:rPr>
              <a:t>Accesibilidad física de la institución donde desempeña sus funciones</a:t>
            </a:r>
            <a:endParaRPr lang="es-PY" sz="1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200992901"/>
              </p:ext>
            </p:extLst>
          </p:nvPr>
        </p:nvGraphicFramePr>
        <p:xfrm>
          <a:off x="1095375" y="4330699"/>
          <a:ext cx="4876800" cy="302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942975" y="7591425"/>
            <a:ext cx="5114925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0"/>
              </a:spcBef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Fuente: Encuesta a los docentes y personal administrativo de las escuelas.  Año 2022</a:t>
            </a: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2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De la totalidad de los encuestados el  94% respondió que la accesibilidad de la institución donde desempeña sus funciones es parcial, el 4% nula y el 2% total.</a:t>
            </a:r>
            <a:endParaRPr lang="es-PY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905640" y="2082374"/>
            <a:ext cx="2829432" cy="849512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Resultados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800100" y="3076575"/>
            <a:ext cx="548640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Necesidad de mejorar la estructura edilicia en la institución para las personas con discapacidad </a:t>
            </a:r>
            <a:r>
              <a:rPr lang="es-ES" b="1" dirty="0" smtClean="0"/>
              <a:t>física</a:t>
            </a:r>
            <a:endParaRPr lang="es-PY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PY" sz="1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09650" y="7210425"/>
            <a:ext cx="5114925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0"/>
              </a:spcBef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Fuente: Encuesta a los docentes y personal administrativo de las escuelas.  Año 2022</a:t>
            </a: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2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87% de los encuestados respondieron que es muy necesario mejorar la estructura edilicia en tu institución para las personas con discapacidad física, el 9% poco necesario y el 4 % nada necesario.</a:t>
            </a:r>
            <a:endParaRPr lang="es-P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96197566"/>
              </p:ext>
            </p:extLst>
          </p:nvPr>
        </p:nvGraphicFramePr>
        <p:xfrm>
          <a:off x="1102042" y="4105275"/>
          <a:ext cx="4717733" cy="294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26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905640" y="2082374"/>
            <a:ext cx="2829432" cy="849512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987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Resultados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800100" y="3076575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Aspectos a mejorar en la escuela para la accesibilidad a las diferentes dependencias de la escuela para personas con discapacidad física</a:t>
            </a:r>
            <a:r>
              <a:rPr lang="es-ES" dirty="0"/>
              <a:t> </a:t>
            </a:r>
            <a:endParaRPr lang="es-PY" sz="1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33426" y="7867650"/>
            <a:ext cx="564832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0"/>
              </a:spcBef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Fuente: Encuesta a los docentes y personal administrativo de las escuelas.  </a:t>
            </a:r>
            <a:endParaRPr lang="es-ES" sz="12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spcBef>
                <a:spcPts val="380"/>
              </a:spcBef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Año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2022</a:t>
            </a: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2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>
              <a:spcBef>
                <a:spcPts val="380"/>
              </a:spcBef>
              <a:spcAft>
                <a:spcPts val="0"/>
              </a:spcAft>
            </a:pPr>
            <a:endParaRPr lang="es-PY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cuanto a los aspectos a mejorar en la escuela para la accesibilidad a las diferentes dependencias de la escuela para personas con discapacidad física el 32 % de los encuestados respondieron todos, el 14% aulas con espacio, el 13% puertas accesibles, el 12% rampas en la entrada, el 11% escaleras adecuadas, el 8% baños adaptados, el 7%, el 6% veredas, el 5% estacionamiento diferenciado y el 4% barandas de seguridad.</a:t>
            </a:r>
            <a:endParaRPr lang="es-PY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/>
              <a:t> </a:t>
            </a:r>
            <a:endParaRPr lang="es-PY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72077796"/>
              </p:ext>
            </p:extLst>
          </p:nvPr>
        </p:nvGraphicFramePr>
        <p:xfrm>
          <a:off x="733425" y="4044315"/>
          <a:ext cx="5638800" cy="377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10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05640" y="2082373"/>
            <a:ext cx="3504560" cy="1013251"/>
            <a:chOff x="1905640" y="2082374"/>
            <a:chExt cx="2829432" cy="8495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0000" l="7500" r="92552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" t="19842" r="5371" b="17242"/>
            <a:stretch/>
          </p:blipFill>
          <p:spPr>
            <a:xfrm>
              <a:off x="1905640" y="2082374"/>
              <a:ext cx="2829432" cy="84951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546337" y="2328263"/>
              <a:ext cx="1882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Conclusión </a:t>
              </a:r>
              <a:endParaRPr lang="es-PY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09" y="2260728"/>
              <a:ext cx="487890" cy="471066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933450" y="3277029"/>
            <a:ext cx="5353049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La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determinó que las instituciones educativas no cuentan con la accesibilidad necesaria para cumplir con las normas establecidas de la inclusión para personas con discapacidad física.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71550" y="5029629"/>
            <a:ext cx="5353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Palabras Claves: Inclusión, Estructura edilicia, </a:t>
            </a:r>
            <a:r>
              <a:rPr lang="es-ES" sz="14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Instituciones educativas.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282</Words>
  <Application>Microsoft Office PowerPoint</Application>
  <PresentationFormat>Panorámica</PresentationFormat>
  <Paragraphs>63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HP</cp:lastModifiedBy>
  <cp:revision>18</cp:revision>
  <dcterms:created xsi:type="dcterms:W3CDTF">2022-10-25T14:30:23Z</dcterms:created>
  <dcterms:modified xsi:type="dcterms:W3CDTF">2023-11-03T01:50:45Z</dcterms:modified>
</cp:coreProperties>
</file>